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6" r:id="rId1"/>
  </p:sldMasterIdLst>
  <p:notesMasterIdLst>
    <p:notesMasterId r:id="rId19"/>
  </p:notesMasterIdLst>
  <p:sldIdLst>
    <p:sldId id="256" r:id="rId2"/>
    <p:sldId id="295" r:id="rId3"/>
    <p:sldId id="274" r:id="rId4"/>
    <p:sldId id="269" r:id="rId5"/>
    <p:sldId id="296" r:id="rId6"/>
    <p:sldId id="270" r:id="rId7"/>
    <p:sldId id="285" r:id="rId8"/>
    <p:sldId id="264" r:id="rId9"/>
    <p:sldId id="290" r:id="rId10"/>
    <p:sldId id="291" r:id="rId11"/>
    <p:sldId id="292" r:id="rId12"/>
    <p:sldId id="293" r:id="rId13"/>
    <p:sldId id="281" r:id="rId14"/>
    <p:sldId id="288" r:id="rId15"/>
    <p:sldId id="294" r:id="rId16"/>
    <p:sldId id="272" r:id="rId17"/>
    <p:sldId id="287" r:id="rId18"/>
  </p:sldIdLst>
  <p:sldSz cx="12192000" cy="6858000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2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995FC-BA55-4776-AF05-88DE17D27CFD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73577"/>
            <a:ext cx="5607050" cy="36607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6228C-6C97-41BF-A0F3-ED730F368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88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Να σας καλωσορίσω και εγώ με τη σειρά μου στη σημερινή παρουσίαση. Ονομάζομαι Μαρία Στέλλα και βρίσκομαι εδώ εκ μέρους του Τμήματος Τελωνείων για να παρουσιάσω και να συζητήσουμε τον κανονισμό </a:t>
            </a:r>
            <a:r>
              <a:rPr lang="en-US" dirty="0"/>
              <a:t>CBAM </a:t>
            </a:r>
            <a:r>
              <a:rPr lang="el-GR" dirty="0"/>
              <a:t>από τελωνειακής πλευράς.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236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75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649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723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574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989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98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496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67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Θα δούμε το πεδίο εφαρμογής των σχετικών με το θέμα κανονισμών, τη διαδικασία υποβολής διασάφησης για εμπορεύματα </a:t>
            </a:r>
            <a:r>
              <a:rPr lang="en-US" dirty="0"/>
              <a:t>CBAM, </a:t>
            </a:r>
            <a:r>
              <a:rPr lang="el-GR" dirty="0"/>
              <a:t>τις παρεκκλίσεις που δίνονται από τους κανονισμούς και τη διαδικασία που ακολουθείται για τα εμπορεύματα που μεταφέρονται στην ΑΟΖ.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7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26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Ο Κανονισμός 956 εφαρμόζεται στα εμπορεύματα που απαριθμούνται στο παράρτημα Ι (τσιμέντο, ηλεκτρική ενέργεια, λιπάσματα, σίδηρος και χάλυβας, αργίλιο, υδρογόνο) που είναι καταγωγής τρίτης χώρας και εισάγονται στο τελωνειακό έδαφος της Ένωσης ή μεταφέρονται σε τεχνητό νησί, σταθερή ή πλωτή δομή ή οποιαδήποτε άλλη δομή στην υφαλοκρηπίδα ή στην αποκλειστική οικονομική ζώνη κράτους μέλους. Δεν εφαρμόζεται για εμπορεύματα δεν θα τεθούν σε ελεύθερη κυκλοφορία ή καθεστώς τελειοποίησης, επιτρέπεται η παραμονή τους σε προσωρινή εναπόθεση για 90 ημέρες   ή  η υπαγωγή σε οποιοδήποτε άλλο τελωνειακό καθεστώς  πχ τελωνειακή αποταμίευση ή η επανεξαγωγή από  μη  </a:t>
            </a:r>
            <a:r>
              <a:rPr lang="el-GR" dirty="0" err="1"/>
              <a:t>αδειοδοτημένους</a:t>
            </a:r>
            <a:r>
              <a:rPr lang="el-GR" dirty="0"/>
              <a:t> </a:t>
            </a:r>
            <a:r>
              <a:rPr lang="el-GR" dirty="0" err="1"/>
              <a:t>διασαφιστές</a:t>
            </a:r>
            <a:r>
              <a:rPr lang="el-GR" dirty="0"/>
              <a:t> CBAM</a:t>
            </a:r>
          </a:p>
          <a:p>
            <a:endParaRPr lang="el-GR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703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Για σκοπούς εφαρμογής του του κανονισμού (ΕΕ) 2023/956, εισαγωγή σημαίνει τη θέση των εμπορευμάτων σε ελεύθερη κυκλοφορία. Και για να τεθεί ένα εμπόρευμα σε ελεύθερη κυκλοφορία πρέπει …….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30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08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824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065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6228C-6C97-41BF-A0F3-ED730F3680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>
            <a:extLst>
              <a:ext uri="{FF2B5EF4-FFF2-40B4-BE49-F238E27FC236}">
                <a16:creationId xmlns:a16="http://schemas.microsoft.com/office/drawing/2014/main" id="{B15A36E3-BA96-AF67-CC14-5156C56B7D27}"/>
              </a:ext>
            </a:extLst>
          </p:cNvPr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1800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540A5517-7F18-E7A3-7EC1-49AC174F3FC4}"/>
              </a:ext>
            </a:extLst>
          </p:cNvPr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4" name="Freeform 15">
              <a:extLst>
                <a:ext uri="{FF2B5EF4-FFF2-40B4-BE49-F238E27FC236}">
                  <a16:creationId xmlns:a16="http://schemas.microsoft.com/office/drawing/2014/main" id="{6484C433-A969-2056-9D9D-0DB6CB062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5" name="Freeform 18">
              <a:extLst>
                <a:ext uri="{FF2B5EF4-FFF2-40B4-BE49-F238E27FC236}">
                  <a16:creationId xmlns:a16="http://schemas.microsoft.com/office/drawing/2014/main" id="{9007BEFA-DBB5-3A68-1DA6-ECD70CD83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9108074 w 5760"/>
                <a:gd name="T3" fmla="*/ 0 h 528"/>
                <a:gd name="T4" fmla="*/ 9108074 w 5760"/>
                <a:gd name="T5" fmla="*/ 838869 h 528"/>
                <a:gd name="T6" fmla="*/ 7590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" name="Freeform 18">
              <a:extLst>
                <a:ext uri="{FF2B5EF4-FFF2-40B4-BE49-F238E27FC236}">
                  <a16:creationId xmlns:a16="http://schemas.microsoft.com/office/drawing/2014/main" id="{D02D434F-7CE2-8653-95FE-C07125A8E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endParaRPr lang="en-US" sz="180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C2BFCC4-2152-0256-C9CC-20405018562A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Date Placeholder 29">
            <a:extLst>
              <a:ext uri="{FF2B5EF4-FFF2-40B4-BE49-F238E27FC236}">
                <a16:creationId xmlns:a16="http://schemas.microsoft.com/office/drawing/2014/main" id="{CD8AC9F0-1C3F-F75C-6662-206BF326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50FF09-6404-4059-BCC0-CC7A426F684D}" type="datetime1">
              <a:rPr lang="en-US" smtClean="0"/>
              <a:t>3/23/2026</a:t>
            </a:fld>
            <a:endParaRPr lang="en-US"/>
          </a:p>
        </p:txBody>
      </p:sp>
      <p:sp>
        <p:nvSpPr>
          <p:cNvPr id="10" name="Footer Placeholder 18">
            <a:extLst>
              <a:ext uri="{FF2B5EF4-FFF2-40B4-BE49-F238E27FC236}">
                <a16:creationId xmlns:a16="http://schemas.microsoft.com/office/drawing/2014/main" id="{AEDCB4B5-57EF-A1F0-2995-CA67ACF1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1" name="Slide Number Placeholder 26">
            <a:extLst>
              <a:ext uri="{FF2B5EF4-FFF2-40B4-BE49-F238E27FC236}">
                <a16:creationId xmlns:a16="http://schemas.microsoft.com/office/drawing/2014/main" id="{A0856864-7447-A572-48B0-498CE4CC4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2BF4659-810D-F302-B908-546061355B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9759" y="194854"/>
            <a:ext cx="816935" cy="83522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09FD232-128D-6458-7D68-96492761339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225884" y="146239"/>
            <a:ext cx="792549" cy="76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07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909FFAD8-759E-CB9E-1D83-DB6BF4863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5851D2-14D5-4F38-9E72-FF0875705142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42ECCF9F-FBEC-42FC-E031-4A455DA9A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0FFF2AD3-391C-E64A-342F-E9CB65737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863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927186A-DE7F-32BC-1088-303850E0D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65D04F-163D-470D-8074-4F044DE67BEF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979C718E-FD61-7F58-812B-CF37B9A65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3179F030-0357-911B-4D40-5C144179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622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283" y="1422400"/>
            <a:ext cx="109728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05918" y="279400"/>
            <a:ext cx="9867931" cy="1143000"/>
          </a:xfrm>
        </p:spPr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7520184C-44EC-E984-6B82-C1DE03309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662CA7-E0C0-4E42-9D43-332553D8DBB4}" type="datetime1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4C1BF799-11D1-2216-0885-54AF1EF3E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C3D9046-0B7D-03FF-1335-DF1C8CAAD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7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0">
            <a:extLst>
              <a:ext uri="{FF2B5EF4-FFF2-40B4-BE49-F238E27FC236}">
                <a16:creationId xmlns:a16="http://schemas.microsoft.com/office/drawing/2014/main" id="{E69A97A3-F48F-BAA6-B4D5-FEEB0FEFCBE8}"/>
              </a:ext>
            </a:extLst>
          </p:cNvPr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hangingPunct="1">
              <a:defRPr/>
            </a:pPr>
            <a:endParaRPr lang="en-US" sz="1800"/>
          </a:p>
        </p:txBody>
      </p:sp>
      <p:sp>
        <p:nvSpPr>
          <p:cNvPr id="5" name="Chevron 11">
            <a:extLst>
              <a:ext uri="{FF2B5EF4-FFF2-40B4-BE49-F238E27FC236}">
                <a16:creationId xmlns:a16="http://schemas.microsoft.com/office/drawing/2014/main" id="{1BD424D0-3A24-85BC-BBD9-18C726A72B51}"/>
              </a:ext>
            </a:extLst>
          </p:cNvPr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738879D-1AB4-0ADE-F787-129AE9B3C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3F54616E-D42D-4A89-8BC2-4058B5E8047A}" type="datetime1">
              <a:rPr lang="en-US" smtClean="0"/>
              <a:t>3/23/2026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A61AA85-4BF1-DD82-9657-D7B57DBB9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4E9ED5F-5720-24A7-C338-6CD0CBBFE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89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6342EB65-D017-C8FB-293C-AFE3B0F40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62CDF7D9-64F6-4FA0-9196-7BABE2AF02FA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0D55FE6B-D8EB-3A52-D84D-45E638FA8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U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8973A90-872B-7A85-9365-D34380F65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444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10878-8A56-40CC-68CA-8FE47BEF1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36712C0A-37AB-494C-8E46-879F9251588D}" type="datetime1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D1BFCB-3762-5C66-7B76-C0EB4604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93168F-7E12-5940-F6F5-279492B84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73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761DEBFB-62D3-8A91-B04D-CFABB2A12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EB5F6B19-E4DD-4DBE-8D1A-9F6D9918F293}" type="datetime1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A4AF294-B5B5-ABA8-EA77-88908F98D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AA0ED88E-4135-BE98-A8B9-B149862B6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13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5A1AB911-89F1-3C8C-7229-986E50C30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44F31E-EB61-4924-99F2-668A309FEDDB}" type="datetime1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A42C22AC-C658-DCB9-A62F-5B0FAEA24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EC329F8F-C10B-AAC0-E65B-F52B98033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9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0528D6-75E0-74C1-8595-77D43E555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9A4E37DB-9361-47AA-8C8C-F23C63E1D07A}" type="datetime1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B2B344-B320-1A9A-B419-98505BD9C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8A908-24D3-6D1C-50BD-725C35040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22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>
            <a:extLst>
              <a:ext uri="{FF2B5EF4-FFF2-40B4-BE49-F238E27FC236}">
                <a16:creationId xmlns:a16="http://schemas.microsoft.com/office/drawing/2014/main" id="{6602713B-EA6D-9040-8812-AD0B91149B7B}"/>
              </a:ext>
            </a:extLst>
          </p:cNvPr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102FDAD9-7096-3331-44C4-2B9FB3B621A9}"/>
              </a:ext>
            </a:extLst>
          </p:cNvPr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3802063 w 5760"/>
              <a:gd name="T3" fmla="*/ 0 h 528"/>
              <a:gd name="T4" fmla="*/ 3802063 w 5760"/>
              <a:gd name="T5" fmla="*/ 838200 h 528"/>
              <a:gd name="T6" fmla="*/ 31684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FC1F8F43-C1A7-BA38-529B-1A293E8DFC88}"/>
              </a:ext>
            </a:extLst>
          </p:cNvPr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BD54128-3D14-7CB9-8013-20354B8ABBBF}"/>
              </a:ext>
            </a:extLst>
          </p:cNvPr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8">
            <a:extLst>
              <a:ext uri="{FF2B5EF4-FFF2-40B4-BE49-F238E27FC236}">
                <a16:creationId xmlns:a16="http://schemas.microsoft.com/office/drawing/2014/main" id="{CD7E5462-84AB-D527-C5CD-EAA562892314}"/>
              </a:ext>
            </a:extLst>
          </p:cNvPr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hangingPunct="1">
              <a:defRPr/>
            </a:pPr>
            <a:endParaRPr lang="en-US" sz="1800"/>
          </a:p>
        </p:txBody>
      </p:sp>
      <p:sp>
        <p:nvSpPr>
          <p:cNvPr id="10" name="Chevron 19">
            <a:extLst>
              <a:ext uri="{FF2B5EF4-FFF2-40B4-BE49-F238E27FC236}">
                <a16:creationId xmlns:a16="http://schemas.microsoft.com/office/drawing/2014/main" id="{DCDEC51A-257D-8BD4-03F9-DAF52499B1A5}"/>
              </a:ext>
            </a:extLst>
          </p:cNvPr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hangingPunct="1">
              <a:defRPr/>
            </a:pPr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C60F1C92-B91A-9A2E-B39C-92E76105D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20AFAF-6B0A-471E-B43D-A49B3CBD8F7F}" type="datetime1">
              <a:rPr lang="en-US" smtClean="0"/>
              <a:t>3/23/2026</a:t>
            </a:fld>
            <a:endParaRPr lang="en-US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FA87071E-08EF-0CFE-E0E4-50E691F59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CC7AC9B6-C3AF-6C9E-3591-042EDD9F8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43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66A36CB4-2559-F638-9FFF-695F92AAAE8E}"/>
              </a:ext>
            </a:extLst>
          </p:cNvPr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1027" name="Freeform 11">
            <a:extLst>
              <a:ext uri="{FF2B5EF4-FFF2-40B4-BE49-F238E27FC236}">
                <a16:creationId xmlns:a16="http://schemas.microsoft.com/office/drawing/2014/main" id="{FF25143E-8CD9-76AD-0E6A-4499D8B6324A}"/>
              </a:ext>
            </a:extLst>
          </p:cNvPr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3802063 w 5760"/>
              <a:gd name="T3" fmla="*/ 0 h 528"/>
              <a:gd name="T4" fmla="*/ 3802063 w 5760"/>
              <a:gd name="T5" fmla="*/ 838200 h 528"/>
              <a:gd name="T6" fmla="*/ 31684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DDBD4351-E81A-E41C-08B5-215621C78BF4}"/>
              </a:ext>
            </a:extLst>
          </p:cNvPr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180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D97551A-6004-EA3A-0B6E-1B7F5A5F9C7B}"/>
              </a:ext>
            </a:extLst>
          </p:cNvPr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44A8E843-CCDD-9C71-2D2F-FC4C291BE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617" y="230082"/>
            <a:ext cx="98679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33" name="Text Placeholder 29">
            <a:extLst>
              <a:ext uri="{FF2B5EF4-FFF2-40B4-BE49-F238E27FC236}">
                <a16:creationId xmlns:a16="http://schemas.microsoft.com/office/drawing/2014/main" id="{EE99E2BF-92D8-896D-9095-0644D2C9A5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86B6C0CA-4EDE-F93D-C5AC-5F5BECC88F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fld id="{C6FDA5A0-C4AC-40CB-94F9-AA1A2EACDCB9}" type="datetime1">
              <a:rPr lang="en-US" smtClean="0"/>
              <a:t>3/23/2026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0AC3EE78-FA1F-AB88-9A9E-BD01A1439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E209643C-D88B-D7FD-4747-96AD20D3B2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0724F1E-B260-4D7B-8102-B7794A4BBE01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73AFE4-6946-4CF4-E9E4-7DC114C29FB3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37682" y="196552"/>
            <a:ext cx="816935" cy="83522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72087C4-BDB0-38B3-6367-A1E41C7410EE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1186125" y="230082"/>
            <a:ext cx="792549" cy="76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76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264CA-E0F0-E39B-5F1E-4118B69D49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l-GR" sz="3600" dirty="0"/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3A2804-CE2D-CD1C-0767-A9FE3F3FF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262664"/>
            <a:ext cx="10363200" cy="1861866"/>
          </a:xfrm>
        </p:spPr>
        <p:txBody>
          <a:bodyPr/>
          <a:lstStyle/>
          <a:p>
            <a:pPr algn="ctr" fontAlgn="base">
              <a:lnSpc>
                <a:spcPct val="106000"/>
              </a:lnSpc>
              <a:spcAft>
                <a:spcPts val="800"/>
              </a:spcAft>
            </a:pPr>
            <a:r>
              <a:rPr lang="el-GR" sz="1800" b="1" dirty="0">
                <a:solidFill>
                  <a:srgbClr val="1F4E7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ΚΑΝΟΝΙΣΜΟΣ (ΕΕ) 2023/956 ΤΟΥ ΕΥΡΩΠΑΪΚΟΥ ΚΟΙΝΟΒΟΥΛΙΟΥ ΚΑΙ ΤΟΥ ΣΥΜΒΟΥΛΙΟΥ</a:t>
            </a: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fontAlgn="base">
              <a:lnSpc>
                <a:spcPct val="106000"/>
              </a:lnSpc>
              <a:spcAft>
                <a:spcPts val="800"/>
              </a:spcAft>
            </a:pPr>
            <a:r>
              <a:rPr lang="el-GR" sz="1800" b="1" dirty="0">
                <a:solidFill>
                  <a:srgbClr val="1F4E7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για τη θέσπιση μηχανισμού συνοριακής προσαρμογής άνθρακα (ΜΣΠΑ)</a:t>
            </a:r>
          </a:p>
          <a:p>
            <a:pPr algn="ctr" fontAlgn="base">
              <a:lnSpc>
                <a:spcPct val="106000"/>
              </a:lnSpc>
              <a:spcAft>
                <a:spcPts val="800"/>
              </a:spcAft>
            </a:pPr>
            <a:endParaRPr lang="en-US" sz="1800" b="1" dirty="0">
              <a:solidFill>
                <a:srgbClr val="1F4E79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6000"/>
              </a:lnSpc>
              <a:spcAft>
                <a:spcPts val="800"/>
              </a:spcAft>
            </a:pPr>
            <a:r>
              <a:rPr lang="en-US" sz="1800" b="1" dirty="0">
                <a:solidFill>
                  <a:srgbClr val="1F4E7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Carbon Border Adjustment Mechanism (CBAM) </a:t>
            </a:r>
            <a:endParaRPr lang="el-GR" sz="1800" b="1" dirty="0">
              <a:solidFill>
                <a:srgbClr val="1F4E79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6000"/>
              </a:lnSpc>
              <a:spcAft>
                <a:spcPts val="800"/>
              </a:spcAft>
            </a:pPr>
            <a:endParaRPr lang="el-GR" sz="1800" b="1" dirty="0">
              <a:solidFill>
                <a:srgbClr val="1F4E79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6000"/>
              </a:lnSpc>
              <a:spcAft>
                <a:spcPts val="800"/>
              </a:spcAft>
            </a:pPr>
            <a:endParaRPr lang="en-US" sz="1800" b="1" dirty="0">
              <a:solidFill>
                <a:srgbClr val="1F4E79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BFBB8F-C9F0-56D7-733C-F99C07BB9400}"/>
              </a:ext>
            </a:extLst>
          </p:cNvPr>
          <p:cNvSpPr txBox="1"/>
          <p:nvPr/>
        </p:nvSpPr>
        <p:spPr>
          <a:xfrm>
            <a:off x="3956649" y="4099620"/>
            <a:ext cx="4048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Ο ρόλος του Τμήματος Τελωνείων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086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D83869-0C1F-5ABC-C53C-FFDCEABE7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158" y="1958175"/>
            <a:ext cx="10972800" cy="4525962"/>
          </a:xfrm>
        </p:spPr>
        <p:txBody>
          <a:bodyPr/>
          <a:lstStyle/>
          <a:p>
            <a:pPr marL="109537" indent="0" algn="just">
              <a:buNone/>
            </a:pPr>
            <a:r>
              <a:rPr lang="el-GR" dirty="0"/>
              <a:t>Κατά την υποβολή της τελωνειακής διασάφησης καταχωρείται στο πεδίο: είδος/</a:t>
            </a:r>
            <a:r>
              <a:rPr lang="en-US" dirty="0"/>
              <a:t>type</a:t>
            </a:r>
            <a:r>
              <a:rPr lang="el-GR" dirty="0"/>
              <a:t>, της ομάδας δεδομένων: πρόσθετες αναφορές/</a:t>
            </a:r>
            <a:r>
              <a:rPr lang="en-US" dirty="0"/>
              <a:t>a</a:t>
            </a:r>
            <a:r>
              <a:rPr lang="el-GR" dirty="0" err="1"/>
              <a:t>dditional</a:t>
            </a:r>
            <a:r>
              <a:rPr lang="el-GR" dirty="0"/>
              <a:t> </a:t>
            </a:r>
            <a:r>
              <a:rPr lang="en-US" dirty="0"/>
              <a:t>r</a:t>
            </a:r>
            <a:r>
              <a:rPr lang="el-GR" dirty="0" err="1"/>
              <a:t>eference</a:t>
            </a:r>
            <a:r>
              <a:rPr lang="el-GR" dirty="0"/>
              <a:t> (DE 12 04 000 000), η δήλωση  </a:t>
            </a:r>
            <a:r>
              <a:rPr lang="el-GR" b="1" dirty="0"/>
              <a:t>Y238 </a:t>
            </a:r>
            <a:r>
              <a:rPr lang="el-GR" dirty="0"/>
              <a:t>ότι ο εισαγωγέας ή ο εξουσιοδοτημένος αντιπρόσωπος του έχει υποβάλει αίτηση για αδειοδότηση </a:t>
            </a:r>
            <a:r>
              <a:rPr lang="en-US" dirty="0"/>
              <a:t>CBAM</a:t>
            </a:r>
            <a:r>
              <a:rPr lang="el-GR" dirty="0"/>
              <a:t> πριν από την εισαγωγή των εμπορευμάτων στο τελωνειακό έδαφος της Ένωσης και πριν από την 31</a:t>
            </a:r>
            <a:r>
              <a:rPr lang="el-GR" baseline="30000" dirty="0"/>
              <a:t>η</a:t>
            </a:r>
            <a:r>
              <a:rPr lang="el-GR" dirty="0"/>
              <a:t>  Μαρτίου 2026. Ο αριθμός αναφοράς της αίτησης ΜΣΠΑ/</a:t>
            </a:r>
            <a:r>
              <a:rPr lang="en-US" dirty="0"/>
              <a:t>CBAM application reference number</a:t>
            </a:r>
            <a:r>
              <a:rPr lang="el-GR" dirty="0"/>
              <a:t>, καταχωρείται στο πεδίο: αριθμός αναφοράς/</a:t>
            </a:r>
            <a:r>
              <a:rPr lang="en-US" dirty="0"/>
              <a:t>reference number</a:t>
            </a:r>
            <a:r>
              <a:rPr lang="el-GR" dirty="0"/>
              <a:t> της ίδιας ομάδας δεδομένων και επαληθεύεται μέσω του μητρώου </a:t>
            </a:r>
            <a:r>
              <a:rPr lang="en-US" dirty="0"/>
              <a:t>CBAM</a:t>
            </a:r>
            <a:r>
              <a:rPr lang="el-GR" dirty="0"/>
              <a:t>.</a:t>
            </a:r>
            <a:endParaRPr lang="en-US" dirty="0"/>
          </a:p>
          <a:p>
            <a:pPr marL="109537" indent="0" algn="just">
              <a:buNone/>
            </a:pPr>
            <a:endParaRPr lang="en-US" dirty="0"/>
          </a:p>
          <a:p>
            <a:pPr marL="109537" indent="0" algn="just">
              <a:buNone/>
            </a:pPr>
            <a:r>
              <a:rPr lang="el-GR" dirty="0"/>
              <a:t>Με την επαλήθευση τα εμπορεύματα τίθενται σε ελεύθερη κυκλοφορία, υπό την προϋπόθεση ότι πληρούνται οι λοιποί όροι που απαιτούνται για την εισαγωγή τους.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9ED7C3-20C2-4D9D-2A92-20941DD83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774" y="479472"/>
            <a:ext cx="10386203" cy="1143000"/>
          </a:xfrm>
        </p:spPr>
        <p:txBody>
          <a:bodyPr>
            <a:normAutofit/>
          </a:bodyPr>
          <a:lstStyle/>
          <a:p>
            <a:pPr algn="just"/>
            <a:r>
              <a:rPr lang="el-GR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Εισαγωγές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CBAM</a:t>
            </a:r>
            <a:r>
              <a:rPr lang="el-GR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που υπερβαίνουν τους 50 τόνους και η αίτηση για αδειοδότηση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CBAM</a:t>
            </a:r>
            <a:r>
              <a:rPr lang="el-GR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υποβλήθηκε πριν από την εισαγωγή των εμπορευμάτων στο τελωνειακό έδαφος της Ένωσης και πριν από τις 31 Μαρτίου 2026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080D77-A7E9-772B-A2D1-3F6A3BE5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13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2B99EB-1424-8FF0-1270-F36A90EC8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just">
              <a:buNone/>
            </a:pPr>
            <a:r>
              <a:rPr lang="el-GR" dirty="0"/>
              <a:t>Για εισαγωγές αγαθών </a:t>
            </a:r>
            <a:r>
              <a:rPr lang="en-US" dirty="0"/>
              <a:t>CBAM</a:t>
            </a:r>
            <a:r>
              <a:rPr lang="el-GR" dirty="0"/>
              <a:t> που δεν υπερβαίνουν το όριο των 50 τόνων δεν απαιτείται άδεια ΜΣΠΑ, με εξαίρεση τις εισαγωγές ηλεκτρικής ενέργειας και υδρογόνου. </a:t>
            </a:r>
            <a:endParaRPr lang="en-US" dirty="0"/>
          </a:p>
          <a:p>
            <a:pPr marL="109537" indent="0" algn="just">
              <a:buNone/>
            </a:pPr>
            <a:endParaRPr lang="en-US" dirty="0"/>
          </a:p>
          <a:p>
            <a:pPr marL="109537" indent="0" algn="just">
              <a:buNone/>
            </a:pPr>
            <a:r>
              <a:rPr lang="el-GR" dirty="0"/>
              <a:t>Κατά την υποβολή της τελωνειακής διασάφησης καταχωρείται στο πεδίο: είδος/</a:t>
            </a:r>
            <a:r>
              <a:rPr lang="el-GR" dirty="0" err="1"/>
              <a:t>type</a:t>
            </a:r>
            <a:r>
              <a:rPr lang="el-GR" dirty="0"/>
              <a:t>, της ομάδας δεδομένων: πρόσθετες αναφορές/</a:t>
            </a:r>
            <a:r>
              <a:rPr lang="el-GR" dirty="0" err="1"/>
              <a:t>additional</a:t>
            </a:r>
            <a:r>
              <a:rPr lang="el-GR" dirty="0"/>
              <a:t> </a:t>
            </a:r>
            <a:r>
              <a:rPr lang="el-GR" dirty="0" err="1"/>
              <a:t>reference</a:t>
            </a:r>
            <a:r>
              <a:rPr lang="el-GR" dirty="0"/>
              <a:t> (DE 12 04 000 000) η δήλωση </a:t>
            </a:r>
            <a:r>
              <a:rPr lang="el-GR" b="1" dirty="0"/>
              <a:t>Y137</a:t>
            </a:r>
            <a:r>
              <a:rPr lang="el-GR" dirty="0"/>
              <a:t>. </a:t>
            </a:r>
            <a:endParaRPr lang="en-US" dirty="0"/>
          </a:p>
          <a:p>
            <a:pPr marL="109537" indent="0" algn="just">
              <a:buNone/>
            </a:pPr>
            <a:endParaRPr lang="en-US" dirty="0"/>
          </a:p>
          <a:p>
            <a:pPr marL="109537" indent="0" algn="just">
              <a:buNone/>
            </a:pPr>
            <a:r>
              <a:rPr lang="el-GR" dirty="0"/>
              <a:t>Οι τελωνειακές αρχές επιτρέπουν τη θέση των εμπορευμάτων σε ελεύθερη κυκλοφορία ακόμη και αν δεν υπάρχει αδειοδοτημένος διασαφιστής </a:t>
            </a:r>
            <a:r>
              <a:rPr lang="en-US" dirty="0"/>
              <a:t>CBAM</a:t>
            </a:r>
            <a:r>
              <a:rPr lang="el-GR" dirty="0"/>
              <a:t>, υπό την προϋπόθεση ότι πληρούνται οι λοιποί όροι που απαιτούνται για την εισαγωγή τους.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8E0CD8-83B7-7D07-F876-5CE992287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918" y="279400"/>
            <a:ext cx="9997871" cy="1143000"/>
          </a:xfrm>
        </p:spPr>
        <p:txBody>
          <a:bodyPr/>
          <a:lstStyle/>
          <a:p>
            <a:r>
              <a:rPr lang="el-GR" dirty="0"/>
              <a:t>Εισαγωγές </a:t>
            </a:r>
            <a:r>
              <a:rPr lang="en-US" dirty="0"/>
              <a:t>CBAM</a:t>
            </a:r>
            <a:r>
              <a:rPr lang="el-GR" dirty="0"/>
              <a:t> που δεν υπερβαίνουν τους 50 τόνους (άρθρο 2α)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62AFCB-3D45-8A40-311A-B04DD4FA5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42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E4B9227-264B-F386-2FCF-F7731E3C7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just">
              <a:buNone/>
            </a:pPr>
            <a:r>
              <a:rPr lang="el-GR" dirty="0"/>
              <a:t>Για να επιτραπεί η θέση των εμπορευμάτων σε ελεύθερη κυκλοφορία κατά την υποβολή της τελωνειακής διασάφησης θα πρέπει να ισχύει μια εκ των ακολούθων περιπτώσεων, η οποία θα καταχωρείται στο σημείο </a:t>
            </a:r>
            <a:r>
              <a:rPr lang="en-US" dirty="0"/>
              <a:t>a</a:t>
            </a:r>
            <a:r>
              <a:rPr lang="el-GR" dirty="0" err="1"/>
              <a:t>dditional</a:t>
            </a:r>
            <a:r>
              <a:rPr lang="el-GR" dirty="0"/>
              <a:t> </a:t>
            </a:r>
            <a:r>
              <a:rPr lang="en-US" dirty="0"/>
              <a:t>r</a:t>
            </a:r>
            <a:r>
              <a:rPr lang="el-GR" dirty="0" err="1"/>
              <a:t>eference</a:t>
            </a:r>
            <a:r>
              <a:rPr lang="el-GR" dirty="0"/>
              <a:t> (DE 12 04 000 000). </a:t>
            </a:r>
            <a:endParaRPr lang="en-US" dirty="0"/>
          </a:p>
          <a:p>
            <a:pPr algn="just"/>
            <a:r>
              <a:rPr lang="en-US" b="1" dirty="0"/>
              <a:t>Y</a:t>
            </a:r>
            <a:r>
              <a:rPr lang="el-GR" b="1" dirty="0"/>
              <a:t>134</a:t>
            </a:r>
            <a:r>
              <a:rPr lang="el-GR" dirty="0"/>
              <a:t>: Εμπορεύματα καταγωγής τρίτων χωρών ή εδαφών που περιλαμβάνονται στο παράρτημα ΙΙΙ σημείο 1 του κανονισμού (ΕΕ) 2023/956 (αναφέρονται στη διαφάνεια αρ.6).</a:t>
            </a:r>
            <a:endParaRPr lang="en-US" dirty="0"/>
          </a:p>
          <a:p>
            <a:pPr algn="just"/>
            <a:r>
              <a:rPr lang="el-GR" b="1" dirty="0"/>
              <a:t>Y135</a:t>
            </a:r>
            <a:r>
              <a:rPr lang="el-GR" dirty="0"/>
              <a:t>: Εμπορεύματα που πρόκειται να μετακινηθούν ή να χρησιμοποιηθούν σε στρατιωτικές δραστηριότητες.</a:t>
            </a:r>
            <a:endParaRPr lang="en-US" dirty="0"/>
          </a:p>
          <a:p>
            <a:pPr algn="just"/>
            <a:r>
              <a:rPr lang="el-GR" b="1" dirty="0"/>
              <a:t>Y136</a:t>
            </a:r>
            <a:r>
              <a:rPr lang="el-GR" dirty="0"/>
              <a:t>: Ηλεκτρική ενέργεια που παράγεται στην υφαλοκρηπίδα ή στην αποκλειστικής οικονομικής ζώνη κράτους μέλους ή χώρας ή εδάφους που αναφέρεται στα σημεία 1 και 2 του παραρτήματος III του κανονισμού και υδρογόνο που προέρχεται από την υφαλοκρηπίδα ή την αποκλειστική οικονομική ζώνη κράτους μέλους ή χώρας ή εδάφους που απαριθμείται στο σημείο 1 του παραρτήματος III.</a:t>
            </a:r>
            <a:endParaRPr lang="en-US" dirty="0"/>
          </a:p>
          <a:p>
            <a:pPr algn="just"/>
            <a:r>
              <a:rPr lang="el-GR" b="1" dirty="0"/>
              <a:t>Y237</a:t>
            </a:r>
            <a:r>
              <a:rPr lang="el-GR" dirty="0"/>
              <a:t>: Αγαθά καταγωγής Ευρωπαϊκής Ένωσης.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78E787-7118-A123-1FF7-EBE4254EE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effectLst/>
              </a:rPr>
              <a:t>Περιπτώσεις παρεκκλίσεων για εισαγωγές </a:t>
            </a:r>
            <a:r>
              <a:rPr lang="en-US" dirty="0">
                <a:effectLst/>
              </a:rPr>
              <a:t>CBAM</a:t>
            </a:r>
            <a:r>
              <a:rPr lang="el-GR" dirty="0">
                <a:effectLst/>
              </a:rPr>
              <a:t> που υπερβαίνουν τους 50 τόνους και δεν υπάρχει αδειοδοτημένος διασαφιστής </a:t>
            </a:r>
            <a:r>
              <a:rPr lang="en-US" dirty="0">
                <a:effectLst/>
              </a:rPr>
              <a:t>CBAM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55D858-4954-D33B-1176-BE02C3558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63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484177-3CDE-9991-A127-C881F3D34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endParaRPr lang="el-GR" dirty="0"/>
          </a:p>
          <a:p>
            <a:pPr marL="109537" indent="0">
              <a:buNone/>
            </a:pPr>
            <a:endParaRPr lang="el-GR" dirty="0"/>
          </a:p>
          <a:p>
            <a:pPr marL="109537" indent="0" algn="just">
              <a:buNone/>
            </a:pPr>
            <a:r>
              <a:rPr lang="el-GR" dirty="0"/>
              <a:t>Οι τελωνειακές αρχές έχουν το δικαίωμα να διενεργούν ελέγχους στα  εμπορεύματα, όσον   αφορά, μεταξύ άλλων, την  ταυτοποίηση του </a:t>
            </a:r>
            <a:r>
              <a:rPr lang="el-GR" dirty="0" err="1"/>
              <a:t>αδειοδοτημένου</a:t>
            </a:r>
            <a:r>
              <a:rPr lang="el-GR" dirty="0"/>
              <a:t>  διασαφιστή </a:t>
            </a:r>
            <a:r>
              <a:rPr lang="en-US" dirty="0"/>
              <a:t>CBAM</a:t>
            </a:r>
            <a:r>
              <a:rPr lang="el-GR" dirty="0"/>
              <a:t>, τον  </a:t>
            </a:r>
            <a:r>
              <a:rPr lang="el-GR" dirty="0" err="1"/>
              <a:t>οκταψήφιο</a:t>
            </a:r>
            <a:r>
              <a:rPr lang="el-GR" dirty="0"/>
              <a:t> κωδικό Συνδυασμένης Ονοματολογίας (ΣΟ), στην   ποσότητα και στη χώρα καταγωγής  των εισαγόμενων  εμπορευμάτων, την ημερομηνία διασάφησης και το  τελωνειακό καθεστώς.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DDCDD1-CF7E-9F06-A231-6CE3105AD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Έλεγχοι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A019F3-F6FF-F51F-2019-ED270C1EC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83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3A7346-8B99-7F85-CA56-6EFF70DE7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Ο αποδέκτης των εμπορευμάτων θεωρείται εισαγωγέας για τους σκοπούς του κανονισμού (ΕΕ) 2023/956.</a:t>
            </a:r>
          </a:p>
          <a:p>
            <a:endParaRPr lang="el-GR" dirty="0"/>
          </a:p>
          <a:p>
            <a:pPr marL="109537" indent="0">
              <a:buNone/>
            </a:pPr>
            <a:endParaRPr lang="el-GR" dirty="0"/>
          </a:p>
          <a:p>
            <a:r>
              <a:rPr lang="el-GR" dirty="0"/>
              <a:t>Η παραλαβή των εμπορευμάτων θεωρείται εισαγωγή για τους σκοπούς του κανονισμού (ΕΕ) 2023/956.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81AF53-034D-9846-0DBB-A2374138C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Εμπορεύματα που μεταφέρονται στην ΑΟΖ </a:t>
            </a:r>
            <a:br>
              <a:rPr lang="el-GR" dirty="0"/>
            </a:br>
            <a:r>
              <a:rPr lang="el-GR" dirty="0"/>
              <a:t>Εκτελεστικός Κανονισμός (ΕΕ) 2025/2210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F9E1FB-3FA3-D093-3FB5-5DD6E1193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63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C820F2-4D04-426A-1815-986E48821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dirty="0"/>
              <a:t>Ο αποδέκτης δηλώνει την παραλαβή μέσω δήλωσης παραλαβής</a:t>
            </a:r>
            <a:r>
              <a:rPr lang="en-US" dirty="0"/>
              <a:t> (</a:t>
            </a:r>
            <a:r>
              <a:rPr lang="el-GR" dirty="0"/>
              <a:t>Άρθρο 4, Παράρτημα ΙΙ</a:t>
            </a:r>
            <a:r>
              <a:rPr lang="en-US" dirty="0"/>
              <a:t>).</a:t>
            </a:r>
            <a:endParaRPr lang="el-GR" dirty="0"/>
          </a:p>
          <a:p>
            <a:pPr marL="109537" indent="0" algn="just">
              <a:buNone/>
            </a:pPr>
            <a:endParaRPr lang="en-US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dirty="0"/>
              <a:t>Η δήλωση παραλαβής υποβάλλεται αμελλητί, και το αργότερο εντός 30 ημερών από την παραλαβή, με τη χρήση ηλεκτρονικών τεχνικών επεξεργασίας δεδομένων ή έντυπη μορφή ή μέσω ηλεκτρονικού ταχυδρομείου, στην τελωνειακή αρχή του κράτους μέλους στο οποίο ανήκει η υφαλοκρηπίδα ή η αποκλειστική οικονομική ζώνη.</a:t>
            </a:r>
          </a:p>
          <a:p>
            <a:pPr marL="109537" indent="0">
              <a:buNone/>
            </a:pPr>
            <a:endParaRPr lang="el-GR" dirty="0"/>
          </a:p>
          <a:p>
            <a:pPr marL="109537" indent="0">
              <a:buNone/>
            </a:pPr>
            <a:endParaRPr lang="el-GR" dirty="0"/>
          </a:p>
          <a:p>
            <a:pPr marL="109537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0B3FD0-49B4-E8EC-8D3A-57081F658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Εμπορεύματα που μεταφέρονται στην ΑΟΖ – </a:t>
            </a:r>
            <a:br>
              <a:rPr lang="el-GR" dirty="0"/>
            </a:br>
            <a:r>
              <a:rPr lang="el-GR" dirty="0"/>
              <a:t>Εκτελεστικός Κανονισμός (ΕΕ) 2025/2210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72538-FC58-2698-FD79-CB2E9616A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40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FD9F541-AB0E-A66B-C12A-444707E96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endParaRPr lang="el-GR" dirty="0"/>
          </a:p>
          <a:p>
            <a:pPr marL="109537" indent="0" algn="just">
              <a:buNone/>
            </a:pPr>
            <a:r>
              <a:rPr lang="el-GR" dirty="0"/>
              <a:t>Είναι σημαντική η ορθή δασμολογική κατάταξη των εμπορευμάτων διότι τα εμπορεύματα στα οποία εφαρμόζεται ο κανονισμός απαριθμούνται στο παράρτημα Ι με τους κωδικούς κατάταξης τους.</a:t>
            </a:r>
          </a:p>
          <a:p>
            <a:pPr marL="109537" indent="0" algn="just">
              <a:buNone/>
            </a:pPr>
            <a:endParaRPr lang="el-GR" dirty="0"/>
          </a:p>
          <a:p>
            <a:pPr marL="109537" indent="0" algn="just">
              <a:buNone/>
            </a:pPr>
            <a:r>
              <a:rPr lang="el-GR" dirty="0"/>
              <a:t>Δυνατότητα παροχής Δεσμευτικής Δασμολογικής Πληροφορίας από το Τελωνείο μετά από υποβολή ηλεκτρονικής αίτησης.</a:t>
            </a:r>
          </a:p>
          <a:p>
            <a:pPr marL="109537" indent="0" algn="just">
              <a:buNone/>
            </a:pPr>
            <a:endParaRPr lang="el-GR" dirty="0"/>
          </a:p>
          <a:p>
            <a:pPr marL="109537" indent="0" algn="just">
              <a:buNone/>
            </a:pPr>
            <a:r>
              <a:rPr lang="el-GR" dirty="0"/>
              <a:t>Πρόσθετες πληροφορίες για τα πιο πάνω βρίσκονται στην ιστοσελίδα του Τμήματος Τελωνείων.</a:t>
            </a:r>
          </a:p>
          <a:p>
            <a:pPr marL="109537" indent="0">
              <a:buNone/>
            </a:pPr>
            <a:endParaRPr lang="el-GR" dirty="0"/>
          </a:p>
          <a:p>
            <a:pPr marL="109537" indent="0">
              <a:buNone/>
            </a:pPr>
            <a:endParaRPr lang="el-GR" dirty="0"/>
          </a:p>
          <a:p>
            <a:pPr marL="109537" indent="0">
              <a:buNone/>
            </a:pPr>
            <a:endParaRPr lang="en-CY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F943E2-5C99-889E-75D2-0697BEB31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Δασμολογική κατάταξη των εμπορευμάτων</a:t>
            </a:r>
            <a:endParaRPr lang="en-C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C0480-E22C-EA8B-28F1-B5B24C8B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7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6285AA-23E5-3036-2BB2-B3D4C4162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ctr">
              <a:buNone/>
            </a:pPr>
            <a:endParaRPr lang="el-GR" dirty="0"/>
          </a:p>
          <a:p>
            <a:pPr marL="109537" indent="0" algn="ctr">
              <a:buNone/>
            </a:pPr>
            <a:endParaRPr lang="el-GR" dirty="0"/>
          </a:p>
          <a:p>
            <a:pPr marL="109537" indent="0" algn="ctr">
              <a:buNone/>
            </a:pPr>
            <a:endParaRPr lang="el-GR" dirty="0"/>
          </a:p>
          <a:p>
            <a:pPr marL="109537" indent="0" algn="ctr">
              <a:buNone/>
            </a:pPr>
            <a:endParaRPr lang="el-GR" dirty="0"/>
          </a:p>
          <a:p>
            <a:pPr marL="109537" indent="0" algn="ctr">
              <a:buNone/>
            </a:pPr>
            <a:r>
              <a:rPr lang="el-GR" sz="2400" dirty="0"/>
              <a:t>Ευχαριστώ</a:t>
            </a:r>
            <a:r>
              <a:rPr lang="en-US" sz="2400" dirty="0"/>
              <a:t> </a:t>
            </a:r>
            <a:r>
              <a:rPr lang="el-GR" sz="2400" dirty="0"/>
              <a:t>για την προσοχή σας.</a:t>
            </a:r>
          </a:p>
          <a:p>
            <a:pPr marL="109537" indent="0" algn="ctr">
              <a:buNone/>
            </a:pPr>
            <a:r>
              <a:rPr lang="el-GR" sz="2400" dirty="0"/>
              <a:t>Επίλυση αποριών.</a:t>
            </a:r>
          </a:p>
          <a:p>
            <a:pPr marL="109537" indent="0" algn="ctr">
              <a:buNone/>
            </a:pPr>
            <a:endParaRPr lang="el-GR" sz="2400" dirty="0"/>
          </a:p>
          <a:p>
            <a:pPr marL="109537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93549-7548-06FD-4F9F-76757EC3E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3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6306E6-615C-0568-E942-2EB3B4373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283" y="2130724"/>
            <a:ext cx="10972800" cy="381763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Νομικό πλαίσιο</a:t>
            </a:r>
          </a:p>
          <a:p>
            <a:pPr marL="109537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Πεδίο Εφαρμογής</a:t>
            </a:r>
          </a:p>
          <a:p>
            <a:pPr marL="109537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Υποβολή Διασάφησης</a:t>
            </a:r>
          </a:p>
          <a:p>
            <a:pPr marL="109537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Μεταφορά εμπορευμάτων στην ΑΟΖ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78B7804-39B4-D7DC-3C5F-1EF7A5311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Περιεχόμενα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1BBAB-2238-695D-5769-A1C5B687B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90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03296D-1726-F945-236D-961459C36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l-GR" altLang="en-US" sz="2000" dirty="0">
              <a:latin typeface="Arial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el-GR" altLang="en-US" sz="2000" dirty="0">
                <a:effectLst/>
                <a:latin typeface="Arial" charset="0"/>
              </a:rPr>
              <a:t>Κανονισμός (ΕΕ) 2023/956 του Ευρωπαϊκού Κοινοβουλίου και </a:t>
            </a:r>
            <a:r>
              <a:rPr lang="el-GR" altLang="en-US" dirty="0">
                <a:latin typeface="Arial" charset="0"/>
              </a:rPr>
              <a:t>τ</a:t>
            </a:r>
            <a:r>
              <a:rPr lang="el-GR" altLang="en-US" sz="2000" dirty="0">
                <a:effectLst/>
                <a:latin typeface="Arial" charset="0"/>
              </a:rPr>
              <a:t>ου Συμβουλίου της 10</a:t>
            </a:r>
            <a:r>
              <a:rPr lang="el-GR" altLang="en-US" sz="2000" baseline="30000" dirty="0">
                <a:effectLst/>
                <a:latin typeface="Arial" charset="0"/>
              </a:rPr>
              <a:t>ης</a:t>
            </a:r>
            <a:r>
              <a:rPr lang="el-GR" altLang="en-US" sz="2000" dirty="0">
                <a:effectLst/>
                <a:latin typeface="Arial" charset="0"/>
              </a:rPr>
              <a:t>  Μαΐου 2023, για τη θέσπιση μηχανισμού συνοριακής προσαρμογής άνθρακα (ως έχει τροποποιηθεί) – </a:t>
            </a:r>
            <a:r>
              <a:rPr lang="el-GR" altLang="en-US" sz="2000" dirty="0">
                <a:solidFill>
                  <a:srgbClr val="0070C0"/>
                </a:solidFill>
                <a:effectLst/>
                <a:latin typeface="Arial" charset="0"/>
              </a:rPr>
              <a:t>Εγκύκλιος ΕΕ - «ΑΠ» (675)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l-GR" altLang="en-US" dirty="0">
              <a:latin typeface="Arial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el-GR" altLang="en-US" dirty="0">
                <a:latin typeface="Arial" charset="0"/>
              </a:rPr>
              <a:t>Εκτελεστικός</a:t>
            </a:r>
            <a:r>
              <a:rPr lang="el-GR" altLang="en-US" sz="2000" dirty="0">
                <a:effectLst/>
                <a:latin typeface="Arial" charset="0"/>
              </a:rPr>
              <a:t> </a:t>
            </a:r>
            <a:r>
              <a:rPr lang="el-GR" altLang="en-US" dirty="0">
                <a:latin typeface="Arial" charset="0"/>
              </a:rPr>
              <a:t>Κανονισμός</a:t>
            </a:r>
            <a:r>
              <a:rPr lang="el-GR" altLang="en-US" sz="2000" dirty="0">
                <a:effectLst/>
                <a:latin typeface="Arial" charset="0"/>
              </a:rPr>
              <a:t> (ΕΕ) 2025/2210 της </a:t>
            </a:r>
            <a:r>
              <a:rPr lang="el-GR" altLang="en-US" dirty="0">
                <a:latin typeface="Arial" charset="0"/>
              </a:rPr>
              <a:t>Επιτροπής</a:t>
            </a:r>
            <a:r>
              <a:rPr lang="el-GR" altLang="en-US" sz="2000" dirty="0">
                <a:effectLst/>
                <a:latin typeface="Arial" charset="0"/>
              </a:rPr>
              <a:t> της 31</a:t>
            </a:r>
            <a:r>
              <a:rPr lang="el-GR" altLang="en-US" sz="2000" baseline="30000" dirty="0">
                <a:effectLst/>
                <a:latin typeface="Arial" charset="0"/>
              </a:rPr>
              <a:t>ης</a:t>
            </a:r>
            <a:r>
              <a:rPr lang="el-GR" altLang="en-US" sz="2000" dirty="0">
                <a:effectLst/>
                <a:latin typeface="Arial" charset="0"/>
              </a:rPr>
              <a:t>  Οκτωβρίου 2025 για τη θέσπιση κανόνων εφαρμογής του κανονισμού (ΕΕ) 2023/956 του Ευρωπαϊκού Κοινοβουλίου και του Συμβουλίου όσον αφορά τα εμπορεύματα και τα μεταποιημένα προϊόντα που εισέρχονται στην υφαλοκρηπίδα ή στην αποκλειστική οικονομική ζώνη των κρατών μελών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000" dirty="0">
              <a:effectLst/>
              <a:latin typeface="Arial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>
              <a:latin typeface="Arial" charset="0"/>
            </a:endParaRPr>
          </a:p>
          <a:p>
            <a:pPr marL="109537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9F8298-2203-2252-15D5-160FF5643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Νομικό πλαίσιο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E82CD6-E62F-B8FA-8E1F-BF77DA438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95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AE60E5-98D2-74F7-1623-EB1367487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57" y="1096416"/>
            <a:ext cx="10972800" cy="5097349"/>
          </a:xfrm>
        </p:spPr>
        <p:txBody>
          <a:bodyPr/>
          <a:lstStyle/>
          <a:p>
            <a:pPr marL="109537" indent="0">
              <a:buNone/>
            </a:pPr>
            <a:endParaRPr lang="el-G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dirty="0"/>
              <a:t>Εφαρμόζεται στα εμπορεύματα καταγωγής τρίτης χώρας, που απαριθμούνται στο παράρτημα Ι (</a:t>
            </a:r>
            <a:r>
              <a:rPr lang="el-GR" i="1" dirty="0"/>
              <a:t>τσιμέντο, ηλεκτρική ενέργεια, λιπάσματα, σίδηρος και χάλυβας, αργίλιο, υδρογόνο</a:t>
            </a:r>
            <a:r>
              <a:rPr lang="el-GR" dirty="0"/>
              <a:t>) του κανονισμού (ΕΕ) 2023/956 ή στα μεταποιημένα προϊόντα από τα εν λόγω εμπορεύματα που προκύπτουν από το καθεστώς τελειοποίησης προς επανεξαγωγή όταν:</a:t>
            </a:r>
          </a:p>
          <a:p>
            <a:pPr marL="392113" lvl="1" indent="0">
              <a:buNone/>
            </a:pPr>
            <a:r>
              <a:rPr lang="el-GR" dirty="0"/>
              <a:t> </a:t>
            </a:r>
          </a:p>
          <a:p>
            <a:pPr lvl="1"/>
            <a:r>
              <a:rPr lang="el-GR" dirty="0"/>
              <a:t>εισάγονται στο τελωνειακό έδαφος της Ένωσης</a:t>
            </a:r>
          </a:p>
          <a:p>
            <a:pPr marL="392113" lvl="1" indent="0">
              <a:buNone/>
            </a:pPr>
            <a:endParaRPr lang="el-GR" dirty="0"/>
          </a:p>
          <a:p>
            <a:pPr lvl="1" algn="just"/>
            <a:r>
              <a:rPr lang="el-GR" dirty="0"/>
              <a:t>μεταφέρονται σε τεχνητό νησί, σταθερή ή πλωτή δομή ή οποιαδήποτε άλλη δομή στην υφαλοκρηπίδα ή στην αποκλειστική οικονομική ζώνη κράτους μέλους</a:t>
            </a:r>
          </a:p>
          <a:p>
            <a:pPr lvl="1"/>
            <a:endParaRPr lang="el-G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dirty="0"/>
              <a:t>Εμπορεύματα που δεν θα τεθούν σε ελεύθερη κυκλοφορία ή καθεστώς τελειοποίησης, επιτρέπεται η παραμονή τους σε προσωρινή εναπόθεση για 90 ημέρες   ή  η υπαγωγή τους σε οποιοδήποτε άλλο τελωνειακό καθεστώς  πχ τελωνειακή αποταμίευση ή η επανεξαγωγή από  μη  </a:t>
            </a:r>
            <a:r>
              <a:rPr lang="el-GR" dirty="0" err="1"/>
              <a:t>αδειοδοτημένους</a:t>
            </a:r>
            <a:r>
              <a:rPr lang="el-GR" dirty="0"/>
              <a:t> </a:t>
            </a:r>
            <a:r>
              <a:rPr lang="el-GR" dirty="0" err="1"/>
              <a:t>διασαφιστές</a:t>
            </a:r>
            <a:r>
              <a:rPr lang="el-GR" dirty="0"/>
              <a:t> </a:t>
            </a:r>
            <a:r>
              <a:rPr lang="en-US" dirty="0"/>
              <a:t>CBAM</a:t>
            </a:r>
            <a:r>
              <a:rPr lang="el-GR" dirty="0"/>
              <a:t>.</a:t>
            </a:r>
          </a:p>
          <a:p>
            <a:pPr marL="109537" indent="0">
              <a:buNone/>
            </a:pPr>
            <a:endParaRPr lang="el-GR" dirty="0"/>
          </a:p>
          <a:p>
            <a:pPr marL="109537" indent="0">
              <a:buNone/>
            </a:pPr>
            <a:endParaRPr lang="el-GR" dirty="0"/>
          </a:p>
          <a:p>
            <a:pPr marL="109537" indent="0">
              <a:buNone/>
            </a:pPr>
            <a:endParaRPr lang="el-GR" dirty="0"/>
          </a:p>
          <a:p>
            <a:pPr marL="109537" indent="0">
              <a:buNone/>
            </a:pPr>
            <a:endParaRPr lang="el-GR" dirty="0"/>
          </a:p>
          <a:p>
            <a:pPr lvl="1"/>
            <a:endParaRPr lang="el-GR" dirty="0"/>
          </a:p>
          <a:p>
            <a:pPr lvl="1"/>
            <a:endParaRPr lang="el-GR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3D2705-3E29-226F-96C7-6BAE8FCE4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Πεδίο εφαρμογής</a:t>
            </a:r>
            <a:r>
              <a:rPr lang="en-US" dirty="0"/>
              <a:t> </a:t>
            </a:r>
            <a:r>
              <a:rPr lang="el-GR" dirty="0"/>
              <a:t>του κανονισμού (ΕΕ) 2023/956 (</a:t>
            </a:r>
            <a:r>
              <a:rPr lang="en-US" dirty="0"/>
              <a:t>CBAM)</a:t>
            </a:r>
            <a:r>
              <a:rPr lang="el-GR" dirty="0"/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83EDD5-67C0-13C4-0E62-EF8454891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84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3A1FF3-B1D5-06DD-88FE-B5C79DF5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Πεδίο εφαρμογής του κανονισμού (ΕΕ) 2023/956 (CBAM)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57E967-F22A-ECB3-A129-3EF687D1C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5</a:t>
            </a:fld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FB7784B-09CB-3D6F-A75A-B283DA77D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endParaRPr lang="el-GR" dirty="0"/>
          </a:p>
          <a:p>
            <a:pPr marL="109537" indent="0">
              <a:buNone/>
            </a:pPr>
            <a:r>
              <a:rPr lang="el-GR" b="1" u="sng" dirty="0"/>
              <a:t>Εισαγωγή</a:t>
            </a:r>
            <a:r>
              <a:rPr lang="el-GR" dirty="0"/>
              <a:t> για σκοπούς εφαρμογής του του κανονισμού (ΕΕ) 2023/956  σημαίνει τη θέση των εμπορευμάτων σε ελεύθερη κυκλοφορία όπως προβλέπεται στο Άρθρο 201 του   Καν. (ΕΕ) αριθ. 952/2013.</a:t>
            </a:r>
          </a:p>
          <a:p>
            <a:pPr marL="109537" indent="0">
              <a:buNone/>
            </a:pPr>
            <a:endParaRPr lang="el-GR" dirty="0"/>
          </a:p>
          <a:p>
            <a:pPr marL="109537" indent="0">
              <a:buNone/>
            </a:pPr>
            <a:r>
              <a:rPr lang="el-GR" b="1" u="sng" dirty="0"/>
              <a:t>Για τη θέση σε ελεύθερη κυκλοφορία απαιτούνται τα ακόλουθα: </a:t>
            </a:r>
          </a:p>
          <a:p>
            <a:pPr marL="109537" indent="0">
              <a:buNone/>
            </a:pPr>
            <a:r>
              <a:rPr lang="el-GR" dirty="0"/>
              <a:t>α) η είσπραξη κάθε οφειλόμενου εισαγωγικού δασμού, </a:t>
            </a:r>
          </a:p>
          <a:p>
            <a:pPr marL="109537" indent="0">
              <a:buNone/>
            </a:pPr>
            <a:r>
              <a:rPr lang="el-GR" dirty="0"/>
              <a:t>β) η είσπραξη, ενδεχομένως, άλλων επιβαρύνσεων σύμφωνα με τα προβλεπόμενα στις οικείες ισχύουσες διατάξεις για την είσπραξη αυτών των επιβαρύνσεων, </a:t>
            </a:r>
          </a:p>
          <a:p>
            <a:pPr marL="109537" indent="0">
              <a:buNone/>
            </a:pPr>
            <a:r>
              <a:rPr lang="el-GR" dirty="0"/>
              <a:t>γ) η εφαρμογή μέτρων εμπορικής πολιτικής, απαγορεύσεων και περιορισμών, εφόσον η εφαρμογή των εν λόγω μέτρων δεν απαιτείται νωρίτερα, και </a:t>
            </a:r>
          </a:p>
          <a:p>
            <a:pPr marL="109537" indent="0">
              <a:buNone/>
            </a:pPr>
            <a:r>
              <a:rPr lang="el-GR" dirty="0"/>
              <a:t>δ) η διεκπεραίωση των λοιπών προβλεπόμενων διατυπώσεων που καθορίζονται σχετικά με την εισαγωγή των εμπορευμάτων. </a:t>
            </a:r>
          </a:p>
          <a:p>
            <a:pPr marL="109537" indent="0">
              <a:buNone/>
            </a:pPr>
            <a:endParaRPr lang="el-GR" dirty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936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6DF109-653A-2689-0136-A7A1DFF03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158" y="1166018"/>
            <a:ext cx="10972800" cy="5321045"/>
          </a:xfrm>
        </p:spPr>
        <p:txBody>
          <a:bodyPr/>
          <a:lstStyle/>
          <a:p>
            <a:pPr marL="109537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στα εμπορεύματα που κατάγονται από χώρες και εδάφη που περιλαμβάνονται στο Παράρτημα ΙΙΙ σημείο 1, του κανονισμού (ΕΕ) 2023/956:</a:t>
            </a:r>
          </a:p>
          <a:p>
            <a:pPr lvl="1"/>
            <a:r>
              <a:rPr lang="el-GR" dirty="0"/>
              <a:t>Χώρες</a:t>
            </a:r>
            <a:r>
              <a:rPr lang="en-US" dirty="0"/>
              <a:t>:</a:t>
            </a:r>
            <a:r>
              <a:rPr lang="el-GR" dirty="0"/>
              <a:t> Ισλανδία, Λιχτενστάιν, Νορβηγία, Ελβετία</a:t>
            </a:r>
          </a:p>
          <a:p>
            <a:pPr lvl="1"/>
            <a:r>
              <a:rPr lang="el-GR" dirty="0"/>
              <a:t>Εδάφη</a:t>
            </a:r>
            <a:r>
              <a:rPr lang="en-US" dirty="0"/>
              <a:t>: </a:t>
            </a:r>
            <a:r>
              <a:rPr lang="el-GR" dirty="0" err="1"/>
              <a:t>Μπίζινγκεν</a:t>
            </a:r>
            <a:r>
              <a:rPr lang="el-GR" dirty="0"/>
              <a:t>, </a:t>
            </a:r>
            <a:r>
              <a:rPr lang="el-GR" dirty="0" err="1"/>
              <a:t>Ελιγολάνδη</a:t>
            </a:r>
            <a:r>
              <a:rPr lang="el-GR" dirty="0"/>
              <a:t>, </a:t>
            </a:r>
            <a:r>
              <a:rPr lang="el-GR" dirty="0" err="1"/>
              <a:t>Λιβίνιο</a:t>
            </a:r>
            <a:r>
              <a:rPr lang="el-GR" dirty="0"/>
              <a:t>, </a:t>
            </a:r>
            <a:r>
              <a:rPr lang="el-GR" dirty="0" err="1"/>
              <a:t>Θέουτα</a:t>
            </a:r>
            <a:r>
              <a:rPr lang="el-GR" dirty="0"/>
              <a:t>, </a:t>
            </a:r>
            <a:r>
              <a:rPr lang="el-GR" dirty="0" err="1"/>
              <a:t>Μελίγια</a:t>
            </a:r>
            <a:endParaRPr lang="el-GR" dirty="0"/>
          </a:p>
          <a:p>
            <a:pPr marL="109537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σε εμπορεύματα αμελητέας αξίας (πραγματικής/ίδιας αξίας έως 150 ευρώ)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σε εμπορεύματα που περιέχονται στις προσωπικές αποσκευές ταξιδιωτών (έως 150 ευρώ)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σε εμπορεύματα που πρόκειται να διακινηθούν ή να χρησιμοποιηθούν στο πλαίσιο στρατιωτικών δραστηριοτήτων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D82194-2EBB-C943-B2F5-1FAE7D529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κανονισμός (ΕΕ) 2023/956 δεν εφαρμόζεται: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586A5-C6F0-D286-DEB7-7FD22FB64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39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99D3D6-B2CE-941C-916C-D30890C47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el-GR" dirty="0"/>
              <a:t>Για την υποβολή  τελωνειακής διασάφησης απαιτείται ο  διασαφιστής (εισαγωγέας</a:t>
            </a:r>
            <a:r>
              <a:rPr lang="en-US" dirty="0"/>
              <a:t> </a:t>
            </a:r>
            <a:r>
              <a:rPr lang="el-GR" dirty="0"/>
              <a:t>ή έμμεσος αντιπρόσωπος του): </a:t>
            </a:r>
          </a:p>
          <a:p>
            <a:pPr marL="109537" indent="0">
              <a:buNone/>
            </a:pPr>
            <a:r>
              <a:rPr lang="el-GR" dirty="0"/>
              <a:t>    </a:t>
            </a:r>
          </a:p>
          <a:p>
            <a:pPr lvl="1"/>
            <a:r>
              <a:rPr lang="el-GR" dirty="0"/>
              <a:t>να είναι εγκατεστημένος στο </a:t>
            </a:r>
            <a:r>
              <a:rPr lang="el-GR" dirty="0" err="1"/>
              <a:t>ενωσιακό</a:t>
            </a:r>
            <a:r>
              <a:rPr lang="el-GR" dirty="0"/>
              <a:t> τελωνειακό έδαφος  </a:t>
            </a:r>
          </a:p>
          <a:p>
            <a:pPr marL="365125" lvl="1" indent="0">
              <a:buNone/>
            </a:pPr>
            <a:r>
              <a:rPr lang="el-GR" dirty="0"/>
              <a:t>  </a:t>
            </a:r>
          </a:p>
          <a:p>
            <a:pPr lvl="1" algn="just"/>
            <a:r>
              <a:rPr lang="el-GR" dirty="0"/>
              <a:t>να είναι εγγεγραμμένος στο τελωνειακό μητρώο – να διαθέτει αριθμό   ΕΟRΙ (Άρθρο 9 Καν. (ΕΕ) αριθ. 952/2013)</a:t>
            </a:r>
          </a:p>
          <a:p>
            <a:pPr lvl="1" algn="just"/>
            <a:endParaRPr lang="el-GR" dirty="0"/>
          </a:p>
          <a:p>
            <a:pPr lvl="1" algn="just"/>
            <a:r>
              <a:rPr lang="el-GR" dirty="0"/>
              <a:t>να έχει στην κατοχή του  και στη διάθεση των τελωνειακών αρχών τη στιγμή της υποβολής της τελωνειακής διασάφησης τα υποστηρικτικά έγγραφα</a:t>
            </a:r>
          </a:p>
          <a:p>
            <a:pPr marL="392113" lvl="1" indent="0" algn="just">
              <a:buNone/>
            </a:pPr>
            <a:endParaRPr lang="el-GR" dirty="0"/>
          </a:p>
          <a:p>
            <a:pPr lvl="1" algn="just"/>
            <a:r>
              <a:rPr lang="el-GR" dirty="0"/>
              <a:t>να είναι αδειοδοτημένος διασαφιστής </a:t>
            </a:r>
            <a:r>
              <a:rPr lang="en-US" dirty="0"/>
              <a:t>CBAM</a:t>
            </a:r>
            <a:endParaRPr lang="el-GR" dirty="0"/>
          </a:p>
          <a:p>
            <a:pPr marL="392113" lvl="1" indent="0" algn="just">
              <a:buNone/>
            </a:pPr>
            <a:endParaRPr lang="el-GR" dirty="0"/>
          </a:p>
          <a:p>
            <a:pPr marL="109537" indent="0">
              <a:buNone/>
            </a:pPr>
            <a:r>
              <a:rPr lang="el-GR" dirty="0"/>
              <a:t> 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7714F2-6BA3-D18B-CD0C-FC0F1E2F7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Υποβολή διασάφησης για εμπορεύματα </a:t>
            </a:r>
            <a:r>
              <a:rPr lang="en-US" dirty="0"/>
              <a:t>CBAM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9D70D-FA0C-EAA3-2C12-43AC5A08A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68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C5CDB-841E-7286-D7DF-B07D27F31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283" y="1243583"/>
            <a:ext cx="10972800" cy="4941557"/>
          </a:xfrm>
        </p:spPr>
        <p:txBody>
          <a:bodyPr>
            <a:normAutofit fontScale="92500" lnSpcReduction="10000"/>
          </a:bodyPr>
          <a:lstStyle/>
          <a:p>
            <a:pPr marL="109537" indent="0" algn="just">
              <a:lnSpc>
                <a:spcPct val="110000"/>
              </a:lnSpc>
              <a:buNone/>
            </a:pPr>
            <a:endParaRPr lang="en-US" dirty="0"/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l-GR" dirty="0"/>
              <a:t>Οι αδειοδοτημένοι διασαφιστές θα πρέπει να καταχωρούν στη διασάφηση εισαγωγής τον αριθμό εγγραφής τους στο μητρώο </a:t>
            </a:r>
            <a:r>
              <a:rPr lang="en-US" dirty="0"/>
              <a:t>CBAM</a:t>
            </a:r>
            <a:endParaRPr lang="el-GR" dirty="0"/>
          </a:p>
          <a:p>
            <a:pPr marL="109537" indent="0" algn="just">
              <a:lnSpc>
                <a:spcPct val="110000"/>
              </a:lnSpc>
              <a:buNone/>
            </a:pPr>
            <a:endParaRPr lang="el-GR" dirty="0"/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l-GR" dirty="0"/>
              <a:t>Δυνάμει του άρθρου 25 (1) του κανονισμού CBAM, οι τελωνειακές αρχές:</a:t>
            </a:r>
          </a:p>
          <a:p>
            <a:pPr marL="109537" indent="0" algn="just">
              <a:lnSpc>
                <a:spcPct val="110000"/>
              </a:lnSpc>
              <a:buNone/>
            </a:pPr>
            <a:endParaRPr lang="el-GR" dirty="0"/>
          </a:p>
          <a:p>
            <a:pPr lvl="1" algn="just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l-GR" dirty="0"/>
              <a:t>δεν επιτρέπουν την εισαγωγή εμπορευμάτων από οποιοδήποτε πρόσωπο εκτός από αδειοδοτημένο διασαφιστή CBAM</a:t>
            </a:r>
          </a:p>
          <a:p>
            <a:pPr marL="365125" lvl="1" indent="0" algn="just">
              <a:lnSpc>
                <a:spcPct val="110000"/>
              </a:lnSpc>
              <a:buNone/>
            </a:pPr>
            <a:endParaRPr lang="el-GR" dirty="0"/>
          </a:p>
          <a:p>
            <a:pPr lvl="1" algn="just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l-GR" dirty="0"/>
              <a:t>κοινοποιούν στην Επιτροπή μέσω του μηχανισμού επιτήρησης, όλα τα στοιχεία που ορίζονται στο άρθρο 25 (2) του κανονισμού CBAM, συμπεριλαμβανομένου του αριθμού αδειοδοτημένου διασαφιστή CBAM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el-GR" dirty="0"/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l-GR" dirty="0"/>
              <a:t>Η Επιτροπή ενημερώνει τα ΚΜ για οποιεσδήποτε διαφορές υπάρχουν μεταξύ των πληροφοριών που αποστέλλονται από τους αδειοδοτημένους διασαφιστές και τις τελωνειακές αρχές</a:t>
            </a:r>
          </a:p>
          <a:p>
            <a:pPr marL="365125" lvl="1" indent="0" algn="just">
              <a:lnSpc>
                <a:spcPct val="110000"/>
              </a:lnSpc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109537" indent="0" algn="just">
              <a:lnSpc>
                <a:spcPct val="110000"/>
              </a:lnSpc>
              <a:buNone/>
            </a:pPr>
            <a:endParaRPr lang="el-GR" dirty="0"/>
          </a:p>
          <a:p>
            <a:pPr marL="109537" indent="0" algn="just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3E02C1-4941-6120-54D4-782521D9C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Υποβολή διασάφησης για εμπορεύματα CBAM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DFBC11-F543-655E-3473-577F384B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07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773028-283E-1D6F-E285-E2897B805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just">
              <a:buNone/>
            </a:pPr>
            <a:r>
              <a:rPr lang="el-GR" dirty="0"/>
              <a:t>Κατά την υποβολή της τελωνειακής διασάφησης καταχωρείται στο πεδίο: είδος/</a:t>
            </a:r>
            <a:r>
              <a:rPr lang="en-US" dirty="0"/>
              <a:t>type</a:t>
            </a:r>
            <a:r>
              <a:rPr lang="el-GR" dirty="0"/>
              <a:t>, της ομάδας δεδομένων: πρόσθετες αναφορές/</a:t>
            </a:r>
            <a:r>
              <a:rPr lang="en-US" dirty="0"/>
              <a:t>a</a:t>
            </a:r>
            <a:r>
              <a:rPr lang="el-GR" dirty="0" err="1"/>
              <a:t>dditional</a:t>
            </a:r>
            <a:r>
              <a:rPr lang="el-GR" dirty="0"/>
              <a:t> </a:t>
            </a:r>
            <a:r>
              <a:rPr lang="en-US" dirty="0"/>
              <a:t>r</a:t>
            </a:r>
            <a:r>
              <a:rPr lang="el-GR" dirty="0" err="1"/>
              <a:t>eference</a:t>
            </a:r>
            <a:r>
              <a:rPr lang="el-GR" dirty="0"/>
              <a:t> (DE 12 04 000 000), η δήλωση </a:t>
            </a:r>
            <a:r>
              <a:rPr lang="el-GR" b="1" dirty="0"/>
              <a:t>Y128</a:t>
            </a:r>
            <a:r>
              <a:rPr lang="el-GR" dirty="0"/>
              <a:t> ότι ο εισαγωγέας ή ο εξουσιοδοτημένος αντιπρόσωπος του είναι αδειοδοτημένος διασαφιστής </a:t>
            </a:r>
            <a:r>
              <a:rPr lang="en-US" dirty="0"/>
              <a:t>CBAM</a:t>
            </a:r>
            <a:r>
              <a:rPr lang="el-GR" dirty="0"/>
              <a:t>. Ο μοναδικός αριθμός λογαριασμού </a:t>
            </a:r>
            <a:r>
              <a:rPr lang="en-US" dirty="0"/>
              <a:t>CBAM</a:t>
            </a:r>
            <a:r>
              <a:rPr lang="el-GR" dirty="0"/>
              <a:t> καταχωρείται στο πεδίο: αριθμός αναφοράς/</a:t>
            </a:r>
            <a:r>
              <a:rPr lang="en-US" dirty="0"/>
              <a:t>reference number</a:t>
            </a:r>
            <a:r>
              <a:rPr lang="el-GR" dirty="0"/>
              <a:t> της ίδιας ομάδας δεδομένων.</a:t>
            </a:r>
            <a:endParaRPr lang="en-US" dirty="0"/>
          </a:p>
          <a:p>
            <a:pPr marL="109537" indent="0" algn="just">
              <a:buNone/>
            </a:pPr>
            <a:endParaRPr lang="en-US" dirty="0"/>
          </a:p>
          <a:p>
            <a:pPr marL="109537" indent="0" algn="just">
              <a:buNone/>
            </a:pPr>
            <a:r>
              <a:rPr lang="el-GR" dirty="0"/>
              <a:t>Η επαλήθευση του </a:t>
            </a:r>
            <a:r>
              <a:rPr lang="el-GR" dirty="0" err="1"/>
              <a:t>αδειοδοτημένου</a:t>
            </a:r>
            <a:r>
              <a:rPr lang="el-GR" dirty="0"/>
              <a:t> διασαφιστή </a:t>
            </a:r>
            <a:r>
              <a:rPr lang="en-US" dirty="0"/>
              <a:t>CBAM</a:t>
            </a:r>
            <a:r>
              <a:rPr lang="el-GR" dirty="0"/>
              <a:t> γίνεται αυτόματα μέσω του EU CSW-CERTEX και αποτελεί προϋπόθεση για τη θέση των εμπορευμάτων σε ελεύθερη κυκλοφορία. Σε περίπτωση μη επαλήθευσης ή μη ύπαρξης λογαριασμού </a:t>
            </a:r>
            <a:r>
              <a:rPr lang="en-US" dirty="0"/>
              <a:t>CBAM</a:t>
            </a:r>
            <a:r>
              <a:rPr lang="el-GR" dirty="0"/>
              <a:t>, η διασάφηση απορρίπτεται από το σύστημα εισαγωγών.</a:t>
            </a:r>
            <a:endParaRPr lang="en-US" dirty="0"/>
          </a:p>
          <a:p>
            <a:pPr marL="109537" indent="0" algn="just">
              <a:buNone/>
            </a:pPr>
            <a:endParaRPr lang="en-US" dirty="0"/>
          </a:p>
          <a:p>
            <a:pPr marL="109537" indent="0" algn="just">
              <a:buNone/>
            </a:pPr>
            <a:r>
              <a:rPr lang="el-GR" dirty="0"/>
              <a:t>Εάν η καταχώρηση του </a:t>
            </a:r>
            <a:r>
              <a:rPr lang="el-GR" dirty="0" err="1"/>
              <a:t>αδειοδοτημένου</a:t>
            </a:r>
            <a:r>
              <a:rPr lang="el-GR" dirty="0"/>
              <a:t> διασαφιστή </a:t>
            </a:r>
            <a:r>
              <a:rPr lang="en-US" dirty="0"/>
              <a:t>CBAM</a:t>
            </a:r>
            <a:r>
              <a:rPr lang="el-GR" dirty="0"/>
              <a:t> είναι έγκυρη, τα εμπορεύματα τίθενται σε ελεύθερη κυκλοφορία, υπό την προϋπόθεση ότι πληρούνται οι λοιποί όροι που απαιτούνται για την εισαγωγή τους.</a:t>
            </a:r>
            <a:endParaRPr lang="en-US" dirty="0"/>
          </a:p>
          <a:p>
            <a:pPr marL="109537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F6CED6-A4EC-5682-E31D-3D308DB67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Εισαγωγές </a:t>
            </a:r>
            <a:r>
              <a:rPr lang="en-US" dirty="0"/>
              <a:t>CBAM</a:t>
            </a:r>
            <a:r>
              <a:rPr lang="el-GR" dirty="0"/>
              <a:t> που υπερβαίνουν τους 50 τόνους και υπάρχει αδειοδοτημένος διασαφιστής </a:t>
            </a:r>
            <a:r>
              <a:rPr lang="en-US" dirty="0"/>
              <a:t>CBAM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6736F-D468-DE2F-2164-D249FC4A4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4F1E-B260-4D7B-8102-B7794A4BBE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617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parousiasis tmima georgias</Template>
  <TotalTime>1634</TotalTime>
  <Words>1741</Words>
  <Application>Microsoft Office PowerPoint</Application>
  <PresentationFormat>Widescreen</PresentationFormat>
  <Paragraphs>167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Courier New</vt:lpstr>
      <vt:lpstr>Lucida Sans Unicode</vt:lpstr>
      <vt:lpstr>Verdana</vt:lpstr>
      <vt:lpstr>Wingdings</vt:lpstr>
      <vt:lpstr>Wingdings 2</vt:lpstr>
      <vt:lpstr>Wingdings 3</vt:lpstr>
      <vt:lpstr>Concourse</vt:lpstr>
      <vt:lpstr> </vt:lpstr>
      <vt:lpstr>Περιεχόμενα</vt:lpstr>
      <vt:lpstr>Νομικό πλαίσιο</vt:lpstr>
      <vt:lpstr>Πεδίο εφαρμογής του κανονισμού (ΕΕ) 2023/956 (CBAM) </vt:lpstr>
      <vt:lpstr>Πεδίο εφαρμογής του κανονισμού (ΕΕ) 2023/956 (CBAM) </vt:lpstr>
      <vt:lpstr>Ο κανονισμός (ΕΕ) 2023/956 δεν εφαρμόζεται:</vt:lpstr>
      <vt:lpstr>Υποβολή διασάφησης για εμπορεύματα CBAM</vt:lpstr>
      <vt:lpstr>Υποβολή διασάφησης για εμπορεύματα CBAM</vt:lpstr>
      <vt:lpstr>Εισαγωγές CBAM που υπερβαίνουν τους 50 τόνους και υπάρχει αδειοδοτημένος διασαφιστής CBAM</vt:lpstr>
      <vt:lpstr>Εισαγωγές CBAM που υπερβαίνουν τους 50 τόνους και η αίτηση για αδειοδότηση CBAM υποβλήθηκε πριν από την εισαγωγή των εμπορευμάτων στο τελωνειακό έδαφος της Ένωσης και πριν από τις 31 Μαρτίου 2026</vt:lpstr>
      <vt:lpstr>Εισαγωγές CBAM που δεν υπερβαίνουν τους 50 τόνους (άρθρο 2α)</vt:lpstr>
      <vt:lpstr>Περιπτώσεις παρεκκλίσεων για εισαγωγές CBAM που υπερβαίνουν τους 50 τόνους και δεν υπάρχει αδειοδοτημένος διασαφιστής CBAM</vt:lpstr>
      <vt:lpstr>Έλεγχοι</vt:lpstr>
      <vt:lpstr>Εμπορεύματα που μεταφέρονται στην ΑΟΖ  Εκτελεστικός Κανονισμός (ΕΕ) 2025/2210 </vt:lpstr>
      <vt:lpstr>Εμπορεύματα που μεταφέρονται στην ΑΟΖ –  Εκτελεστικός Κανονισμός (ΕΕ) 2025/2210 </vt:lpstr>
      <vt:lpstr>Δασμολογική κατάταξη των εμπορευμάτων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Spyrou</dc:creator>
  <cp:lastModifiedBy>Maria Spyrou</cp:lastModifiedBy>
  <cp:revision>107</cp:revision>
  <cp:lastPrinted>2026-03-18T11:36:04Z</cp:lastPrinted>
  <dcterms:created xsi:type="dcterms:W3CDTF">2023-06-14T09:49:55Z</dcterms:created>
  <dcterms:modified xsi:type="dcterms:W3CDTF">2026-03-23T05:50:38Z</dcterms:modified>
</cp:coreProperties>
</file>